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ontserrat Bold" panose="020B0604020202020204" charset="0"/>
      <p:regular r:id="rId15"/>
    </p:embeddedFont>
    <p:embeddedFont>
      <p:font typeface="Montserrat" panose="020B0604020202020204" charset="0"/>
      <p:regular r:id="rId16"/>
    </p:embeddedFont>
    <p:embeddedFont>
      <p:font typeface="Neue Machina UltraBold" panose="020B0604020202020204" charset="0"/>
      <p:regular r:id="rId17"/>
    </p:embeddedFont>
    <p:embeddedFont>
      <p:font typeface="Montserrat Semi-Bold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2" d="100"/>
          <a:sy n="42" d="100"/>
        </p:scale>
        <p:origin x="1036" y="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svg"/><Relationship Id="rId7" Type="http://schemas.openxmlformats.org/officeDocument/2006/relationships/image" Target="../media/image19.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svg"/><Relationship Id="rId10" Type="http://schemas.openxmlformats.org/officeDocument/2006/relationships/image" Target="../media/image17.png"/><Relationship Id="rId4" Type="http://schemas.openxmlformats.org/officeDocument/2006/relationships/image" Target="../media/image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rot="-1393429">
            <a:off x="12271558" y="6401948"/>
            <a:ext cx="4723918" cy="2308815"/>
          </a:xfrm>
          <a:custGeom>
            <a:avLst/>
            <a:gdLst/>
            <a:ahLst/>
            <a:cxnLst/>
            <a:rect l="l" t="t" r="r" b="b"/>
            <a:pathLst>
              <a:path w="4723918" h="2308815">
                <a:moveTo>
                  <a:pt x="0" y="0"/>
                </a:moveTo>
                <a:lnTo>
                  <a:pt x="4723917" y="0"/>
                </a:lnTo>
                <a:lnTo>
                  <a:pt x="4723917" y="2308815"/>
                </a:lnTo>
                <a:lnTo>
                  <a:pt x="0" y="2308815"/>
                </a:lnTo>
                <a:lnTo>
                  <a:pt x="0" y="0"/>
                </a:lnTo>
                <a:close/>
              </a:path>
            </a:pathLst>
          </a:custGeom>
          <a:blipFill>
            <a:blip r:embed="rId8"/>
            <a:stretch>
              <a:fillRect/>
            </a:stretch>
          </a:blipFill>
        </p:spPr>
      </p:sp>
      <p:sp>
        <p:nvSpPr>
          <p:cNvPr id="6" name="Freeform 6"/>
          <p:cNvSpPr/>
          <p:nvPr/>
        </p:nvSpPr>
        <p:spPr>
          <a:xfrm>
            <a:off x="1732774" y="2271889"/>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sp>
      <p:sp>
        <p:nvSpPr>
          <p:cNvPr id="8" name="TextBox 8"/>
          <p:cNvSpPr txBox="1"/>
          <p:nvPr/>
        </p:nvSpPr>
        <p:spPr>
          <a:xfrm>
            <a:off x="2419979" y="3184275"/>
            <a:ext cx="13448042" cy="5622671"/>
          </a:xfrm>
          <a:prstGeom prst="rect">
            <a:avLst/>
          </a:prstGeom>
        </p:spPr>
        <p:txBody>
          <a:bodyPr lIns="0" tIns="0" rIns="0" bIns="0" rtlCol="0" anchor="t">
            <a:spAutoFit/>
          </a:bodyPr>
          <a:lstStyle/>
          <a:p>
            <a:pPr algn="ctr">
              <a:lnSpc>
                <a:spcPts val="10303"/>
              </a:lnSpc>
            </a:pPr>
            <a:r>
              <a:rPr lang="en-US" sz="9629">
                <a:solidFill>
                  <a:srgbClr val="FFFFFF"/>
                </a:solidFill>
                <a:latin typeface="Neue Machina UltraBold"/>
              </a:rPr>
              <a:t>MUSIC RECOMMENDATION SYSTEM</a:t>
            </a:r>
          </a:p>
          <a:p>
            <a:pPr algn="ctr">
              <a:lnSpc>
                <a:spcPts val="14740"/>
              </a:lnSpc>
            </a:pPr>
            <a:endParaRPr lang="en-US" sz="9629">
              <a:solidFill>
                <a:srgbClr val="FFFFFF"/>
              </a:solidFill>
              <a:latin typeface="Neue Machina Ultra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rot="-833134">
            <a:off x="-234626" y="7511228"/>
            <a:ext cx="8732717" cy="6446333"/>
          </a:xfrm>
          <a:custGeom>
            <a:avLst/>
            <a:gdLst/>
            <a:ahLst/>
            <a:cxnLst/>
            <a:rect l="l" t="t" r="r" b="b"/>
            <a:pathLst>
              <a:path w="8732717" h="6446333">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686091" y="-3553501"/>
            <a:ext cx="7966832" cy="7966832"/>
          </a:xfrm>
          <a:custGeom>
            <a:avLst/>
            <a:gdLst/>
            <a:ahLst/>
            <a:cxnLst/>
            <a:rect l="l" t="t" r="r" b="b"/>
            <a:pathLst>
              <a:path w="7966832" h="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500499" y="-175159"/>
            <a:ext cx="7517602" cy="10637319"/>
          </a:xfrm>
          <a:custGeom>
            <a:avLst/>
            <a:gdLst/>
            <a:ahLst/>
            <a:cxnLst/>
            <a:rect l="l" t="t" r="r" b="b"/>
            <a:pathLst>
              <a:path w="7517602" h="10637319">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xmlns="" r:embed="rId7"/>
                </a:ext>
              </a:extLst>
            </a:blip>
            <a:stretch>
              <a:fillRect t="-14573" r="-62119"/>
            </a:stretch>
          </a:blipFill>
        </p:spPr>
      </p:sp>
      <p:sp>
        <p:nvSpPr>
          <p:cNvPr id="5" name="Freeform 5"/>
          <p:cNvSpPr/>
          <p:nvPr/>
        </p:nvSpPr>
        <p:spPr>
          <a:xfrm>
            <a:off x="12802533" y="429915"/>
            <a:ext cx="3874294" cy="2862135"/>
          </a:xfrm>
          <a:custGeom>
            <a:avLst/>
            <a:gdLst/>
            <a:ahLst/>
            <a:cxnLst/>
            <a:rect l="l" t="t" r="r" b="b"/>
            <a:pathLst>
              <a:path w="3874294" h="2862135">
                <a:moveTo>
                  <a:pt x="0" y="0"/>
                </a:moveTo>
                <a:lnTo>
                  <a:pt x="3874295" y="0"/>
                </a:lnTo>
                <a:lnTo>
                  <a:pt x="3874295" y="2862135"/>
                </a:lnTo>
                <a:lnTo>
                  <a:pt x="0" y="2862135"/>
                </a:lnTo>
                <a:lnTo>
                  <a:pt x="0" y="0"/>
                </a:lnTo>
                <a:close/>
              </a:path>
            </a:pathLst>
          </a:custGeom>
          <a:blipFill>
            <a:blip r:embed="rId8"/>
            <a:stretch>
              <a:fillRect/>
            </a:stretch>
          </a:blipFill>
        </p:spPr>
      </p:sp>
      <p:sp>
        <p:nvSpPr>
          <p:cNvPr id="6" name="Freeform 6"/>
          <p:cNvSpPr/>
          <p:nvPr/>
        </p:nvSpPr>
        <p:spPr>
          <a:xfrm>
            <a:off x="-2925861" y="7046518"/>
            <a:ext cx="8959061" cy="6831284"/>
          </a:xfrm>
          <a:custGeom>
            <a:avLst/>
            <a:gdLst/>
            <a:ahLst/>
            <a:cxnLst/>
            <a:rect l="l" t="t" r="r" b="b"/>
            <a:pathLst>
              <a:path w="8959061" h="6831284">
                <a:moveTo>
                  <a:pt x="0" y="0"/>
                </a:moveTo>
                <a:lnTo>
                  <a:pt x="8959061" y="0"/>
                </a:lnTo>
                <a:lnTo>
                  <a:pt x="8959061" y="6831283"/>
                </a:lnTo>
                <a:lnTo>
                  <a:pt x="0" y="6831283"/>
                </a:lnTo>
                <a:lnTo>
                  <a:pt x="0" y="0"/>
                </a:lnTo>
                <a:close/>
              </a:path>
            </a:pathLst>
          </a:custGeom>
          <a:blipFill>
            <a:blip r:embed="rId9"/>
            <a:stretch>
              <a:fillRect/>
            </a:stretch>
          </a:blipFill>
        </p:spPr>
      </p:sp>
      <p:sp>
        <p:nvSpPr>
          <p:cNvPr id="7" name="TextBox 7"/>
          <p:cNvSpPr txBox="1"/>
          <p:nvPr/>
        </p:nvSpPr>
        <p:spPr>
          <a:xfrm>
            <a:off x="3513012" y="564363"/>
            <a:ext cx="9289521" cy="1685570"/>
          </a:xfrm>
          <a:prstGeom prst="rect">
            <a:avLst/>
          </a:prstGeom>
        </p:spPr>
        <p:txBody>
          <a:bodyPr lIns="0" tIns="0" rIns="0" bIns="0" rtlCol="0" anchor="t">
            <a:spAutoFit/>
          </a:bodyPr>
          <a:lstStyle/>
          <a:p>
            <a:pPr algn="ctr">
              <a:lnSpc>
                <a:spcPts val="13667"/>
              </a:lnSpc>
            </a:pPr>
            <a:r>
              <a:rPr lang="en-US" sz="9762">
                <a:solidFill>
                  <a:srgbClr val="FFFFFF"/>
                </a:solidFill>
                <a:latin typeface="Neue Machina UltraBold"/>
              </a:rPr>
              <a:t>About Us</a:t>
            </a:r>
          </a:p>
        </p:txBody>
      </p:sp>
      <p:sp>
        <p:nvSpPr>
          <p:cNvPr id="8" name="TextBox 8"/>
          <p:cNvSpPr txBox="1"/>
          <p:nvPr/>
        </p:nvSpPr>
        <p:spPr>
          <a:xfrm>
            <a:off x="4294514" y="2443359"/>
            <a:ext cx="7726517" cy="5218223"/>
          </a:xfrm>
          <a:prstGeom prst="rect">
            <a:avLst/>
          </a:prstGeom>
        </p:spPr>
        <p:txBody>
          <a:bodyPr lIns="0" tIns="0" rIns="0" bIns="0" rtlCol="0" anchor="t">
            <a:spAutoFit/>
          </a:bodyPr>
          <a:lstStyle/>
          <a:p>
            <a:pPr algn="ctr">
              <a:lnSpc>
                <a:spcPts val="4057"/>
              </a:lnSpc>
            </a:pPr>
            <a:r>
              <a:rPr lang="en-US" sz="2898" dirty="0">
                <a:solidFill>
                  <a:srgbClr val="FFFFFF"/>
                </a:solidFill>
                <a:latin typeface="Montserrat"/>
              </a:rPr>
              <a:t>A Real-Time Music Recommendation System Using Hybrid Data Structures is a system that recommends music based on the user's emotional state. The system combines data from user preferences and emotions to generate real-time music recommendations. The system is aimed at providing an enhanced music listening experience for </a:t>
            </a:r>
            <a:r>
              <a:rPr lang="en-US" sz="2898" dirty="0" smtClean="0">
                <a:solidFill>
                  <a:srgbClr val="FFFFFF"/>
                </a:solidFill>
                <a:latin typeface="Montserrat"/>
              </a:rPr>
              <a:t>users</a:t>
            </a:r>
            <a:r>
              <a:rPr lang="en-US" sz="2898" dirty="0" smtClean="0">
                <a:solidFill>
                  <a:srgbClr val="FFFFFF"/>
                </a:solidFill>
                <a:latin typeface="Montserrat"/>
              </a:rPr>
              <a:t>.</a:t>
            </a:r>
          </a:p>
          <a:p>
            <a:pPr algn="ctr">
              <a:lnSpc>
                <a:spcPts val="4057"/>
              </a:lnSpc>
            </a:pPr>
            <a:r>
              <a:rPr lang="en-US" sz="2898" dirty="0" smtClean="0">
                <a:solidFill>
                  <a:srgbClr val="FFFFFF"/>
                </a:solidFill>
                <a:latin typeface="Montserrat"/>
              </a:rPr>
              <a:t>The </a:t>
            </a:r>
            <a:endParaRPr lang="en-US" sz="2898" dirty="0">
              <a:solidFill>
                <a:srgbClr val="FFFFFF"/>
              </a:solidFill>
              <a:latin typeface="Montserra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224734" y="3663926"/>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2726913" y="1664932"/>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0"/>
            <a:stretch>
              <a:fillRect/>
            </a:stretch>
          </a:blipFill>
        </p:spPr>
      </p:sp>
      <p:sp>
        <p:nvSpPr>
          <p:cNvPr id="8" name="TextBox 8"/>
          <p:cNvSpPr txBox="1"/>
          <p:nvPr/>
        </p:nvSpPr>
        <p:spPr>
          <a:xfrm>
            <a:off x="2754799" y="1964930"/>
            <a:ext cx="9352067" cy="4121513"/>
          </a:xfrm>
          <a:prstGeom prst="rect">
            <a:avLst/>
          </a:prstGeom>
        </p:spPr>
        <p:txBody>
          <a:bodyPr lIns="0" tIns="0" rIns="0" bIns="0" rtlCol="0" anchor="t">
            <a:spAutoFit/>
          </a:bodyPr>
          <a:lstStyle/>
          <a:p>
            <a:pPr>
              <a:lnSpc>
                <a:spcPts val="3621"/>
              </a:lnSpc>
            </a:pPr>
            <a:r>
              <a:rPr lang="en-US" sz="2586" dirty="0">
                <a:solidFill>
                  <a:srgbClr val="FFFFFF"/>
                </a:solidFill>
                <a:latin typeface="Montserrat"/>
              </a:rPr>
              <a:t>Emotion Recognition is a key component of the system. The system uses machine learning algorithms to recognize the user's emotional state based on their facial expressions. The system then matches the user's emotional state with suitable music genres and recommends songs that match the user's mood</a:t>
            </a:r>
            <a:r>
              <a:rPr lang="en-US" sz="2586" dirty="0" smtClean="0">
                <a:solidFill>
                  <a:srgbClr val="FFFFFF"/>
                </a:solidFill>
                <a:latin typeface="Montserrat"/>
              </a:rPr>
              <a:t>.</a:t>
            </a:r>
          </a:p>
          <a:p>
            <a:pPr>
              <a:lnSpc>
                <a:spcPts val="3621"/>
              </a:lnSpc>
            </a:pPr>
            <a:endParaRPr lang="en-US" sz="2586" dirty="0">
              <a:solidFill>
                <a:srgbClr val="FFFFFF"/>
              </a:solidFill>
              <a:latin typeface="Montserrat"/>
            </a:endParaRPr>
          </a:p>
          <a:p>
            <a:pPr>
              <a:lnSpc>
                <a:spcPts val="3621"/>
              </a:lnSpc>
            </a:pPr>
            <a:r>
              <a:rPr lang="en-US" sz="2586" dirty="0" smtClean="0">
                <a:solidFill>
                  <a:srgbClr val="FFFFFF"/>
                </a:solidFill>
                <a:latin typeface="Montserrat"/>
              </a:rPr>
              <a:t>The modules used are: mediapipe,cv2,keras,tensorflow,numpy,webbrowser</a:t>
            </a:r>
            <a:endParaRPr lang="en-US" sz="2586" dirty="0">
              <a:solidFill>
                <a:srgbClr val="FFFFFF"/>
              </a:solidFill>
              <a:latin typeface="Montserrat"/>
            </a:endParaRPr>
          </a:p>
        </p:txBody>
      </p:sp>
      <p:sp>
        <p:nvSpPr>
          <p:cNvPr id="9" name="TextBox 9"/>
          <p:cNvSpPr txBox="1"/>
          <p:nvPr/>
        </p:nvSpPr>
        <p:spPr>
          <a:xfrm>
            <a:off x="2754799" y="1023935"/>
            <a:ext cx="9543382" cy="1462970"/>
          </a:xfrm>
          <a:prstGeom prst="rect">
            <a:avLst/>
          </a:prstGeom>
        </p:spPr>
        <p:txBody>
          <a:bodyPr lIns="0" tIns="0" rIns="0" bIns="0" rtlCol="0" anchor="t">
            <a:spAutoFit/>
          </a:bodyPr>
          <a:lstStyle/>
          <a:p>
            <a:pPr>
              <a:lnSpc>
                <a:spcPts val="5026"/>
              </a:lnSpc>
            </a:pPr>
            <a:r>
              <a:rPr lang="en-US" sz="5913" u="sng" spc="-242">
                <a:solidFill>
                  <a:srgbClr val="FFFFFF"/>
                </a:solidFill>
                <a:latin typeface="Neue Machina UltraBold"/>
              </a:rPr>
              <a:t>Emotion Recognition</a:t>
            </a:r>
          </a:p>
          <a:p>
            <a:pPr>
              <a:lnSpc>
                <a:spcPts val="5737"/>
              </a:lnSpc>
            </a:pPr>
            <a:endParaRPr lang="en-US" sz="5913" u="sng" spc="-242">
              <a:solidFill>
                <a:srgbClr val="FFFFFF"/>
              </a:solidFill>
              <a:latin typeface="Neue Machina UltraBo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5108501"/>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823539" y="6359184"/>
            <a:ext cx="8086060" cy="8086060"/>
          </a:xfrm>
          <a:custGeom>
            <a:avLst/>
            <a:gdLst/>
            <a:ahLst/>
            <a:cxnLst/>
            <a:rect l="l" t="t" r="r" b="b"/>
            <a:pathLst>
              <a:path w="8086060" h="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9029493" y="1664950"/>
            <a:ext cx="12718369" cy="9388469"/>
          </a:xfrm>
          <a:custGeom>
            <a:avLst/>
            <a:gdLst/>
            <a:ahLst/>
            <a:cxnLst/>
            <a:rect l="l" t="t" r="r" b="b"/>
            <a:pathLst>
              <a:path w="12718369" h="93884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224734" y="3663926"/>
            <a:ext cx="2292647" cy="2635226"/>
          </a:xfrm>
          <a:custGeom>
            <a:avLst/>
            <a:gdLst/>
            <a:ahLst/>
            <a:cxnLst/>
            <a:rect l="l" t="t" r="r" b="b"/>
            <a:pathLst>
              <a:path w="2292647" h="2635226">
                <a:moveTo>
                  <a:pt x="0" y="0"/>
                </a:moveTo>
                <a:lnTo>
                  <a:pt x="2292647" y="0"/>
                </a:lnTo>
                <a:lnTo>
                  <a:pt x="2292647" y="2635227"/>
                </a:lnTo>
                <a:lnTo>
                  <a:pt x="0" y="2635227"/>
                </a:lnTo>
                <a:lnTo>
                  <a:pt x="0" y="0"/>
                </a:lnTo>
                <a:close/>
              </a:path>
            </a:pathLst>
          </a:custGeom>
          <a:blipFill>
            <a:blip r:embed="rId8"/>
            <a:stretch>
              <a:fillRect/>
            </a:stretch>
          </a:blipFill>
        </p:spPr>
      </p:sp>
      <p:sp>
        <p:nvSpPr>
          <p:cNvPr id="6" name="Freeform 6"/>
          <p:cNvSpPr/>
          <p:nvPr/>
        </p:nvSpPr>
        <p:spPr>
          <a:xfrm rot="1953174">
            <a:off x="-59279" y="8766770"/>
            <a:ext cx="5153321" cy="3040459"/>
          </a:xfrm>
          <a:custGeom>
            <a:avLst/>
            <a:gdLst/>
            <a:ahLst/>
            <a:cxnLst/>
            <a:rect l="l" t="t" r="r" b="b"/>
            <a:pathLst>
              <a:path w="5153321" h="3040459">
                <a:moveTo>
                  <a:pt x="0" y="0"/>
                </a:moveTo>
                <a:lnTo>
                  <a:pt x="5153321" y="0"/>
                </a:lnTo>
                <a:lnTo>
                  <a:pt x="5153321" y="3040460"/>
                </a:lnTo>
                <a:lnTo>
                  <a:pt x="0" y="3040460"/>
                </a:lnTo>
                <a:lnTo>
                  <a:pt x="0" y="0"/>
                </a:lnTo>
                <a:close/>
              </a:path>
            </a:pathLst>
          </a:custGeom>
          <a:blipFill>
            <a:blip r:embed="rId9"/>
            <a:stretch>
              <a:fillRect/>
            </a:stretch>
          </a:blipFill>
        </p:spPr>
      </p:sp>
      <p:sp>
        <p:nvSpPr>
          <p:cNvPr id="7" name="Freeform 7"/>
          <p:cNvSpPr/>
          <p:nvPr/>
        </p:nvSpPr>
        <p:spPr>
          <a:xfrm>
            <a:off x="12726913" y="1664932"/>
            <a:ext cx="6888896" cy="7185289"/>
          </a:xfrm>
          <a:custGeom>
            <a:avLst/>
            <a:gdLst/>
            <a:ahLst/>
            <a:cxnLst/>
            <a:rect l="l" t="t" r="r" b="b"/>
            <a:pathLst>
              <a:path w="6888896" h="7185289">
                <a:moveTo>
                  <a:pt x="0" y="0"/>
                </a:moveTo>
                <a:lnTo>
                  <a:pt x="6888897" y="0"/>
                </a:lnTo>
                <a:lnTo>
                  <a:pt x="6888897" y="7185290"/>
                </a:lnTo>
                <a:lnTo>
                  <a:pt x="0" y="7185290"/>
                </a:lnTo>
                <a:lnTo>
                  <a:pt x="0" y="0"/>
                </a:lnTo>
                <a:close/>
              </a:path>
            </a:pathLst>
          </a:custGeom>
          <a:blipFill>
            <a:blip r:embed="rId10"/>
            <a:stretch>
              <a:fillRect/>
            </a:stretch>
          </a:blipFill>
        </p:spPr>
      </p:sp>
      <p:sp>
        <p:nvSpPr>
          <p:cNvPr id="8" name="TextBox 8"/>
          <p:cNvSpPr txBox="1"/>
          <p:nvPr/>
        </p:nvSpPr>
        <p:spPr>
          <a:xfrm>
            <a:off x="2708697" y="705050"/>
            <a:ext cx="9543382" cy="2100741"/>
          </a:xfrm>
          <a:prstGeom prst="rect">
            <a:avLst/>
          </a:prstGeom>
        </p:spPr>
        <p:txBody>
          <a:bodyPr lIns="0" tIns="0" rIns="0" bIns="0" rtlCol="0" anchor="t">
            <a:spAutoFit/>
          </a:bodyPr>
          <a:lstStyle/>
          <a:p>
            <a:pPr>
              <a:lnSpc>
                <a:spcPts val="5026"/>
              </a:lnSpc>
            </a:pPr>
            <a:r>
              <a:rPr lang="en-US" sz="5913" u="sng" spc="-242">
                <a:solidFill>
                  <a:srgbClr val="FFFFFF"/>
                </a:solidFill>
                <a:latin typeface="Neue Machina UltraBold"/>
              </a:rPr>
              <a:t>Hybrid Data Structures</a:t>
            </a:r>
          </a:p>
          <a:p>
            <a:pPr>
              <a:lnSpc>
                <a:spcPts val="5026"/>
              </a:lnSpc>
            </a:pPr>
            <a:endParaRPr lang="en-US" sz="5913" u="sng" spc="-242">
              <a:solidFill>
                <a:srgbClr val="FFFFFF"/>
              </a:solidFill>
              <a:latin typeface="Neue Machina UltraBold"/>
            </a:endParaRPr>
          </a:p>
          <a:p>
            <a:pPr>
              <a:lnSpc>
                <a:spcPts val="5737"/>
              </a:lnSpc>
            </a:pPr>
            <a:endParaRPr lang="en-US" sz="5913" u="sng" spc="-242">
              <a:solidFill>
                <a:srgbClr val="FFFFFF"/>
              </a:solidFill>
              <a:latin typeface="Neue Machina UltraBold"/>
            </a:endParaRPr>
          </a:p>
        </p:txBody>
      </p:sp>
      <p:sp>
        <p:nvSpPr>
          <p:cNvPr id="9" name="TextBox 9"/>
          <p:cNvSpPr txBox="1"/>
          <p:nvPr/>
        </p:nvSpPr>
        <p:spPr>
          <a:xfrm>
            <a:off x="2708697" y="1607782"/>
            <a:ext cx="9247623" cy="6001643"/>
          </a:xfrm>
          <a:prstGeom prst="rect">
            <a:avLst/>
          </a:prstGeom>
        </p:spPr>
        <p:txBody>
          <a:bodyPr lIns="0" tIns="0" rIns="0" bIns="0" rtlCol="0" anchor="t">
            <a:spAutoFit/>
          </a:bodyPr>
          <a:lstStyle/>
          <a:p>
            <a:pPr marL="557588" lvl="1" indent="-278794">
              <a:lnSpc>
                <a:spcPts val="3615"/>
              </a:lnSpc>
              <a:buFont typeface="Arial"/>
              <a:buChar char="•"/>
            </a:pPr>
            <a:r>
              <a:rPr lang="en-US" sz="2582" dirty="0">
                <a:solidFill>
                  <a:srgbClr val="FFFFFF"/>
                </a:solidFill>
                <a:latin typeface="Montserrat"/>
              </a:rPr>
              <a:t>Hybrid Data Structures are used to improve the </a:t>
            </a:r>
            <a:r>
              <a:rPr lang="en-US" sz="2582" dirty="0" err="1">
                <a:solidFill>
                  <a:srgbClr val="FFFFFF"/>
                </a:solidFill>
                <a:latin typeface="Montserrat"/>
              </a:rPr>
              <a:t>performance.The</a:t>
            </a:r>
            <a:r>
              <a:rPr lang="en-US" sz="2582" dirty="0">
                <a:solidFill>
                  <a:srgbClr val="FFFFFF"/>
                </a:solidFill>
                <a:latin typeface="Montserrat"/>
              </a:rPr>
              <a:t> hybrid data structure used our project is a combination of a dictionary and a list.</a:t>
            </a:r>
          </a:p>
          <a:p>
            <a:pPr marL="557588" lvl="1" indent="-278794">
              <a:lnSpc>
                <a:spcPts val="3615"/>
              </a:lnSpc>
              <a:buFont typeface="Arial"/>
              <a:buChar char="•"/>
            </a:pPr>
            <a:r>
              <a:rPr lang="en-US" sz="2582" dirty="0">
                <a:solidFill>
                  <a:srgbClr val="FFFFFF"/>
                </a:solidFill>
                <a:latin typeface="Montserrat"/>
              </a:rPr>
              <a:t>This hybrid structure enables efficient retrieval of recommendations based on emotions and maintains order within each emotion's recommendations.</a:t>
            </a:r>
          </a:p>
          <a:p>
            <a:pPr marL="557588" lvl="1" indent="-278794">
              <a:lnSpc>
                <a:spcPts val="3615"/>
              </a:lnSpc>
              <a:buFont typeface="Arial"/>
              <a:buChar char="•"/>
            </a:pPr>
            <a:r>
              <a:rPr lang="en-US" sz="2582" dirty="0">
                <a:solidFill>
                  <a:srgbClr val="FFFFFF"/>
                </a:solidFill>
                <a:latin typeface="Montserrat"/>
              </a:rPr>
              <a:t> The use of hybrid data structures improves the speed and accuracy of music </a:t>
            </a:r>
            <a:r>
              <a:rPr lang="en-US" sz="2582" dirty="0" smtClean="0">
                <a:solidFill>
                  <a:srgbClr val="FFFFFF"/>
                </a:solidFill>
                <a:latin typeface="Montserrat"/>
              </a:rPr>
              <a:t>recommendations.</a:t>
            </a:r>
          </a:p>
          <a:p>
            <a:pPr marL="557588" lvl="1" indent="-278794">
              <a:lnSpc>
                <a:spcPts val="3615"/>
              </a:lnSpc>
              <a:buFont typeface="Arial"/>
              <a:buChar char="•"/>
            </a:pPr>
            <a:r>
              <a:rPr lang="en-US" sz="2582" dirty="0" smtClean="0">
                <a:solidFill>
                  <a:srgbClr val="FFFFFF"/>
                </a:solidFill>
                <a:latin typeface="Montserrat"/>
              </a:rPr>
              <a:t>The data structures used in the Spotify playlist recommender is data frame and dictionary inside a list</a:t>
            </a:r>
            <a:endParaRPr lang="en-US" sz="2582" dirty="0">
              <a:solidFill>
                <a:srgbClr val="FFFFFF"/>
              </a:solidFill>
              <a:latin typeface="Montserrat"/>
            </a:endParaRPr>
          </a:p>
          <a:p>
            <a:pPr marL="557588" lvl="1" indent="-278794">
              <a:lnSpc>
                <a:spcPts val="3615"/>
              </a:lnSpc>
              <a:buFont typeface="Arial"/>
              <a:buChar char="•"/>
            </a:pPr>
            <a:endParaRPr lang="en-US" sz="2582" dirty="0">
              <a:solidFill>
                <a:srgbClr val="FFFFFF"/>
              </a:solidFill>
              <a:latin typeface="Montserra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901956" y="-1920971"/>
            <a:ext cx="8831880" cy="8831880"/>
          </a:xfrm>
          <a:custGeom>
            <a:avLst/>
            <a:gdLst/>
            <a:ahLst/>
            <a:cxnLst/>
            <a:rect l="l" t="t" r="r" b="b"/>
            <a:pathLst>
              <a:path w="8831880" h="8831880">
                <a:moveTo>
                  <a:pt x="0" y="0"/>
                </a:moveTo>
                <a:lnTo>
                  <a:pt x="8831880" y="0"/>
                </a:lnTo>
                <a:lnTo>
                  <a:pt x="8831880" y="8831879"/>
                </a:lnTo>
                <a:lnTo>
                  <a:pt x="0" y="883187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3091012" y="0"/>
            <a:ext cx="6511191" cy="11280306"/>
          </a:xfrm>
          <a:custGeom>
            <a:avLst/>
            <a:gdLst/>
            <a:ahLst/>
            <a:cxnLst/>
            <a:rect l="l" t="t" r="r" b="b"/>
            <a:pathLst>
              <a:path w="6511191" h="11280306">
                <a:moveTo>
                  <a:pt x="0" y="0"/>
                </a:moveTo>
                <a:lnTo>
                  <a:pt x="6511190" y="0"/>
                </a:lnTo>
                <a:lnTo>
                  <a:pt x="6511190" y="11280306"/>
                </a:lnTo>
                <a:lnTo>
                  <a:pt x="0" y="11280306"/>
                </a:lnTo>
                <a:lnTo>
                  <a:pt x="0" y="0"/>
                </a:lnTo>
                <a:close/>
              </a:path>
            </a:pathLst>
          </a:custGeom>
          <a:blipFill>
            <a:blip r:embed="rId4">
              <a:extLst>
                <a:ext uri="{96DAC541-7B7A-43D3-8B79-37D633B846F1}">
                  <asvg:svgBlip xmlns:asvg="http://schemas.microsoft.com/office/drawing/2016/SVG/main" xmlns="" r:embed="rId5"/>
                </a:ext>
              </a:extLst>
            </a:blip>
            <a:stretch>
              <a:fillRect l="-6862" r="-66382"/>
            </a:stretch>
          </a:blipFill>
        </p:spPr>
      </p:sp>
      <p:grpSp>
        <p:nvGrpSpPr>
          <p:cNvPr id="4" name="Group 4"/>
          <p:cNvGrpSpPr/>
          <p:nvPr/>
        </p:nvGrpSpPr>
        <p:grpSpPr>
          <a:xfrm>
            <a:off x="4566958" y="2806796"/>
            <a:ext cx="3942561" cy="4494590"/>
            <a:chOff x="0" y="0"/>
            <a:chExt cx="1438257" cy="1639639"/>
          </a:xfrm>
        </p:grpSpPr>
        <p:sp>
          <p:nvSpPr>
            <p:cNvPr id="5" name="Freeform 5"/>
            <p:cNvSpPr/>
            <p:nvPr/>
          </p:nvSpPr>
          <p:spPr>
            <a:xfrm>
              <a:off x="0" y="0"/>
              <a:ext cx="1438257" cy="1639639"/>
            </a:xfrm>
            <a:custGeom>
              <a:avLst/>
              <a:gdLst/>
              <a:ahLst/>
              <a:cxnLst/>
              <a:rect l="l" t="t" r="r" b="b"/>
              <a:pathLst>
                <a:path w="1438257" h="1639639">
                  <a:moveTo>
                    <a:pt x="1313797" y="1639639"/>
                  </a:moveTo>
                  <a:lnTo>
                    <a:pt x="124460" y="1639639"/>
                  </a:lnTo>
                  <a:cubicBezTo>
                    <a:pt x="55880" y="1639639"/>
                    <a:pt x="0" y="1583759"/>
                    <a:pt x="0" y="1515179"/>
                  </a:cubicBezTo>
                  <a:lnTo>
                    <a:pt x="0" y="124460"/>
                  </a:lnTo>
                  <a:cubicBezTo>
                    <a:pt x="0" y="55880"/>
                    <a:pt x="55880" y="0"/>
                    <a:pt x="124460" y="0"/>
                  </a:cubicBezTo>
                  <a:lnTo>
                    <a:pt x="1313797" y="0"/>
                  </a:lnTo>
                  <a:cubicBezTo>
                    <a:pt x="1382377" y="0"/>
                    <a:pt x="1438257" y="55880"/>
                    <a:pt x="1438257" y="124460"/>
                  </a:cubicBezTo>
                  <a:lnTo>
                    <a:pt x="1438257" y="1515179"/>
                  </a:lnTo>
                  <a:cubicBezTo>
                    <a:pt x="1438257" y="1583759"/>
                    <a:pt x="1382377" y="1639639"/>
                    <a:pt x="1313797" y="1639639"/>
                  </a:cubicBezTo>
                  <a:close/>
                </a:path>
              </a:pathLst>
            </a:custGeom>
            <a:solidFill>
              <a:srgbClr val="2D2F30">
                <a:alpha val="30980"/>
              </a:srgbClr>
            </a:solidFill>
          </p:spPr>
        </p:sp>
      </p:grpSp>
      <p:grpSp>
        <p:nvGrpSpPr>
          <p:cNvPr id="6" name="Group 6"/>
          <p:cNvGrpSpPr>
            <a:grpSpLocks noChangeAspect="1"/>
          </p:cNvGrpSpPr>
          <p:nvPr/>
        </p:nvGrpSpPr>
        <p:grpSpPr>
          <a:xfrm>
            <a:off x="4699150" y="2806796"/>
            <a:ext cx="3678177" cy="3678177"/>
            <a:chOff x="0" y="0"/>
            <a:chExt cx="6350000" cy="6350000"/>
          </a:xfrm>
        </p:grpSpPr>
        <p:sp>
          <p:nvSpPr>
            <p:cNvPr id="7" name="Freeform 7"/>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6"/>
              <a:stretch>
                <a:fillRect t="-25000" b="-25000"/>
              </a:stretch>
            </a:blipFill>
          </p:spPr>
        </p:sp>
        <p:sp>
          <p:nvSpPr>
            <p:cNvPr id="8" name="Freeform 8"/>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grpSp>
        <p:nvGrpSpPr>
          <p:cNvPr id="9" name="Group 9"/>
          <p:cNvGrpSpPr/>
          <p:nvPr/>
        </p:nvGrpSpPr>
        <p:grpSpPr>
          <a:xfrm>
            <a:off x="9910852" y="2797072"/>
            <a:ext cx="4290504" cy="4504364"/>
            <a:chOff x="0" y="0"/>
            <a:chExt cx="1565187" cy="1643204"/>
          </a:xfrm>
        </p:grpSpPr>
        <p:sp>
          <p:nvSpPr>
            <p:cNvPr id="10" name="Freeform 10"/>
            <p:cNvSpPr/>
            <p:nvPr/>
          </p:nvSpPr>
          <p:spPr>
            <a:xfrm>
              <a:off x="0" y="0"/>
              <a:ext cx="1565187" cy="1643204"/>
            </a:xfrm>
            <a:custGeom>
              <a:avLst/>
              <a:gdLst/>
              <a:ahLst/>
              <a:cxnLst/>
              <a:rect l="l" t="t" r="r" b="b"/>
              <a:pathLst>
                <a:path w="1565187" h="1643204">
                  <a:moveTo>
                    <a:pt x="1440727" y="1643204"/>
                  </a:moveTo>
                  <a:lnTo>
                    <a:pt x="124460" y="1643204"/>
                  </a:lnTo>
                  <a:cubicBezTo>
                    <a:pt x="55880" y="1643204"/>
                    <a:pt x="0" y="1587324"/>
                    <a:pt x="0" y="1518744"/>
                  </a:cubicBezTo>
                  <a:lnTo>
                    <a:pt x="0" y="124460"/>
                  </a:lnTo>
                  <a:cubicBezTo>
                    <a:pt x="0" y="55880"/>
                    <a:pt x="55880" y="0"/>
                    <a:pt x="124460" y="0"/>
                  </a:cubicBezTo>
                  <a:lnTo>
                    <a:pt x="1440727" y="0"/>
                  </a:lnTo>
                  <a:cubicBezTo>
                    <a:pt x="1509307" y="0"/>
                    <a:pt x="1565187" y="55880"/>
                    <a:pt x="1565187" y="124460"/>
                  </a:cubicBezTo>
                  <a:lnTo>
                    <a:pt x="1565187" y="1518744"/>
                  </a:lnTo>
                  <a:cubicBezTo>
                    <a:pt x="1565187" y="1587324"/>
                    <a:pt x="1509307" y="1643204"/>
                    <a:pt x="1440727" y="1643204"/>
                  </a:cubicBezTo>
                  <a:close/>
                </a:path>
              </a:pathLst>
            </a:custGeom>
            <a:solidFill>
              <a:srgbClr val="2D2F30">
                <a:alpha val="30980"/>
              </a:srgbClr>
            </a:solidFill>
          </p:spPr>
        </p:sp>
      </p:grpSp>
      <p:grpSp>
        <p:nvGrpSpPr>
          <p:cNvPr id="11" name="Group 11"/>
          <p:cNvGrpSpPr>
            <a:grpSpLocks noChangeAspect="1"/>
          </p:cNvGrpSpPr>
          <p:nvPr/>
        </p:nvGrpSpPr>
        <p:grpSpPr>
          <a:xfrm>
            <a:off x="10217015" y="2950039"/>
            <a:ext cx="3678177" cy="3678177"/>
            <a:chOff x="0" y="0"/>
            <a:chExt cx="6350000" cy="6350000"/>
          </a:xfrm>
        </p:grpSpPr>
        <p:sp>
          <p:nvSpPr>
            <p:cNvPr id="12" name="Freeform 12"/>
            <p:cNvSpPr/>
            <p:nvPr/>
          </p:nvSpPr>
          <p:spPr>
            <a:xfrm>
              <a:off x="0" y="0"/>
              <a:ext cx="6350000" cy="6350000"/>
            </a:xfrm>
            <a:custGeom>
              <a:avLst/>
              <a:gdLst/>
              <a:ahLst/>
              <a:cxnLst/>
              <a:rect l="l" t="t" r="r" b="b"/>
              <a:pathLst>
                <a:path w="6350000" h="6350000">
                  <a:moveTo>
                    <a:pt x="5080000" y="6350000"/>
                  </a:moveTo>
                  <a:lnTo>
                    <a:pt x="1270000" y="6350000"/>
                  </a:lnTo>
                  <a:cubicBezTo>
                    <a:pt x="568960" y="6350000"/>
                    <a:pt x="0" y="5781040"/>
                    <a:pt x="0" y="5080000"/>
                  </a:cubicBezTo>
                  <a:lnTo>
                    <a:pt x="0" y="1270000"/>
                  </a:lnTo>
                  <a:cubicBezTo>
                    <a:pt x="0" y="568960"/>
                    <a:pt x="568960" y="0"/>
                    <a:pt x="1270000" y="0"/>
                  </a:cubicBezTo>
                  <a:lnTo>
                    <a:pt x="5080000" y="0"/>
                  </a:lnTo>
                  <a:cubicBezTo>
                    <a:pt x="5781040" y="0"/>
                    <a:pt x="6350000" y="568960"/>
                    <a:pt x="6350000" y="1270000"/>
                  </a:cubicBezTo>
                  <a:lnTo>
                    <a:pt x="6350000" y="5080000"/>
                  </a:lnTo>
                  <a:cubicBezTo>
                    <a:pt x="6350000" y="5781040"/>
                    <a:pt x="5781040" y="6350000"/>
                    <a:pt x="5080000" y="6350000"/>
                  </a:cubicBezTo>
                  <a:close/>
                </a:path>
              </a:pathLst>
            </a:custGeom>
            <a:blipFill>
              <a:blip r:embed="rId7"/>
              <a:stretch>
                <a:fillRect l="-38888" r="-38888"/>
              </a:stretch>
            </a:blipFill>
          </p:spPr>
        </p:sp>
        <p:sp>
          <p:nvSpPr>
            <p:cNvPr id="13" name="Freeform 13"/>
            <p:cNvSpPr/>
            <p:nvPr/>
          </p:nvSpPr>
          <p:spPr>
            <a:xfrm>
              <a:off x="0" y="0"/>
              <a:ext cx="6350000" cy="6350000"/>
            </a:xfrm>
            <a:custGeom>
              <a:avLst/>
              <a:gdLst/>
              <a:ahLst/>
              <a:cxnLst/>
              <a:rect l="l" t="t" r="r" b="b"/>
              <a:pathLst>
                <a:path w="6350000" h="6350000">
                  <a:moveTo>
                    <a:pt x="5080000" y="19050"/>
                  </a:moveTo>
                  <a:cubicBezTo>
                    <a:pt x="5769610" y="19050"/>
                    <a:pt x="6330950" y="580390"/>
                    <a:pt x="6330950" y="1270000"/>
                  </a:cubicBezTo>
                  <a:lnTo>
                    <a:pt x="6330950" y="5080000"/>
                  </a:lnTo>
                  <a:cubicBezTo>
                    <a:pt x="6330950" y="5769610"/>
                    <a:pt x="5769610" y="6330950"/>
                    <a:pt x="5080000" y="6330950"/>
                  </a:cubicBezTo>
                  <a:lnTo>
                    <a:pt x="1270000" y="6330950"/>
                  </a:lnTo>
                  <a:cubicBezTo>
                    <a:pt x="580390" y="6330950"/>
                    <a:pt x="19050" y="5769610"/>
                    <a:pt x="19050" y="5080000"/>
                  </a:cubicBezTo>
                  <a:lnTo>
                    <a:pt x="19050" y="1270000"/>
                  </a:lnTo>
                  <a:cubicBezTo>
                    <a:pt x="19050" y="580390"/>
                    <a:pt x="580390" y="19050"/>
                    <a:pt x="1270000" y="19050"/>
                  </a:cubicBezTo>
                  <a:lnTo>
                    <a:pt x="5080000" y="19050"/>
                  </a:lnTo>
                  <a:moveTo>
                    <a:pt x="5080000" y="0"/>
                  </a:moveTo>
                  <a:lnTo>
                    <a:pt x="1270000" y="0"/>
                  </a:lnTo>
                  <a:cubicBezTo>
                    <a:pt x="568960" y="0"/>
                    <a:pt x="0" y="568960"/>
                    <a:pt x="0" y="1270000"/>
                  </a:cubicBezTo>
                  <a:lnTo>
                    <a:pt x="0" y="5080000"/>
                  </a:lnTo>
                  <a:cubicBezTo>
                    <a:pt x="0" y="5781040"/>
                    <a:pt x="568960" y="6350000"/>
                    <a:pt x="1270000" y="6350000"/>
                  </a:cubicBezTo>
                  <a:lnTo>
                    <a:pt x="5080000" y="6350000"/>
                  </a:lnTo>
                  <a:cubicBezTo>
                    <a:pt x="5781040" y="6350000"/>
                    <a:pt x="6350000" y="5781040"/>
                    <a:pt x="6350000" y="5080000"/>
                  </a:cubicBezTo>
                  <a:lnTo>
                    <a:pt x="6350000" y="1270000"/>
                  </a:lnTo>
                  <a:cubicBezTo>
                    <a:pt x="6350000" y="568960"/>
                    <a:pt x="5781040" y="0"/>
                    <a:pt x="5080000" y="0"/>
                  </a:cubicBezTo>
                  <a:lnTo>
                    <a:pt x="5080000" y="0"/>
                  </a:lnTo>
                  <a:close/>
                </a:path>
              </a:pathLst>
            </a:custGeom>
            <a:solidFill>
              <a:srgbClr val="2CA0E2"/>
            </a:solidFill>
          </p:spPr>
        </p:sp>
      </p:grpSp>
      <p:sp>
        <p:nvSpPr>
          <p:cNvPr id="14" name="Freeform 14"/>
          <p:cNvSpPr/>
          <p:nvPr/>
        </p:nvSpPr>
        <p:spPr>
          <a:xfrm rot="4238979">
            <a:off x="-345749" y="-2366999"/>
            <a:ext cx="3493701" cy="5774713"/>
          </a:xfrm>
          <a:custGeom>
            <a:avLst/>
            <a:gdLst/>
            <a:ahLst/>
            <a:cxnLst/>
            <a:rect l="l" t="t" r="r" b="b"/>
            <a:pathLst>
              <a:path w="3493701" h="5774713">
                <a:moveTo>
                  <a:pt x="0" y="0"/>
                </a:moveTo>
                <a:lnTo>
                  <a:pt x="3493702" y="0"/>
                </a:lnTo>
                <a:lnTo>
                  <a:pt x="3493702" y="5774713"/>
                </a:lnTo>
                <a:lnTo>
                  <a:pt x="0" y="5774713"/>
                </a:lnTo>
                <a:lnTo>
                  <a:pt x="0" y="0"/>
                </a:lnTo>
                <a:close/>
              </a:path>
            </a:pathLst>
          </a:custGeom>
          <a:blipFill>
            <a:blip r:embed="rId8"/>
            <a:stretch>
              <a:fillRect/>
            </a:stretch>
          </a:blipFill>
        </p:spPr>
      </p:sp>
      <p:sp>
        <p:nvSpPr>
          <p:cNvPr id="15" name="Freeform 15"/>
          <p:cNvSpPr/>
          <p:nvPr/>
        </p:nvSpPr>
        <p:spPr>
          <a:xfrm rot="-3223036">
            <a:off x="15631061" y="3684321"/>
            <a:ext cx="6022673" cy="3553377"/>
          </a:xfrm>
          <a:custGeom>
            <a:avLst/>
            <a:gdLst/>
            <a:ahLst/>
            <a:cxnLst/>
            <a:rect l="l" t="t" r="r" b="b"/>
            <a:pathLst>
              <a:path w="6022673" h="3553377">
                <a:moveTo>
                  <a:pt x="0" y="0"/>
                </a:moveTo>
                <a:lnTo>
                  <a:pt x="6022673" y="0"/>
                </a:lnTo>
                <a:lnTo>
                  <a:pt x="6022673" y="3553377"/>
                </a:lnTo>
                <a:lnTo>
                  <a:pt x="0" y="3553377"/>
                </a:lnTo>
                <a:lnTo>
                  <a:pt x="0" y="0"/>
                </a:lnTo>
                <a:close/>
              </a:path>
            </a:pathLst>
          </a:custGeom>
          <a:blipFill>
            <a:blip r:embed="rId9"/>
            <a:stretch>
              <a:fillRect/>
            </a:stretch>
          </a:blipFill>
        </p:spPr>
      </p:sp>
      <p:sp>
        <p:nvSpPr>
          <p:cNvPr id="16" name="TextBox 16"/>
          <p:cNvSpPr txBox="1"/>
          <p:nvPr/>
        </p:nvSpPr>
        <p:spPr>
          <a:xfrm>
            <a:off x="5584449" y="591298"/>
            <a:ext cx="7119102" cy="1685570"/>
          </a:xfrm>
          <a:prstGeom prst="rect">
            <a:avLst/>
          </a:prstGeom>
        </p:spPr>
        <p:txBody>
          <a:bodyPr lIns="0" tIns="0" rIns="0" bIns="0" rtlCol="0" anchor="t">
            <a:spAutoFit/>
          </a:bodyPr>
          <a:lstStyle/>
          <a:p>
            <a:pPr algn="ctr">
              <a:lnSpc>
                <a:spcPts val="13667"/>
              </a:lnSpc>
            </a:pPr>
            <a:r>
              <a:rPr lang="en-US" sz="9762">
                <a:solidFill>
                  <a:srgbClr val="FFFFFF"/>
                </a:solidFill>
                <a:latin typeface="Neue Machina UltraBold"/>
              </a:rPr>
              <a:t>Team</a:t>
            </a:r>
          </a:p>
        </p:txBody>
      </p:sp>
      <p:sp>
        <p:nvSpPr>
          <p:cNvPr id="17" name="TextBox 17"/>
          <p:cNvSpPr txBox="1"/>
          <p:nvPr/>
        </p:nvSpPr>
        <p:spPr>
          <a:xfrm>
            <a:off x="4566958" y="6863283"/>
            <a:ext cx="3678177" cy="438152"/>
          </a:xfrm>
          <a:prstGeom prst="rect">
            <a:avLst/>
          </a:prstGeom>
        </p:spPr>
        <p:txBody>
          <a:bodyPr lIns="0" tIns="0" rIns="0" bIns="0" rtlCol="0" anchor="t">
            <a:spAutoFit/>
          </a:bodyPr>
          <a:lstStyle/>
          <a:p>
            <a:pPr algn="ctr">
              <a:lnSpc>
                <a:spcPts val="3674"/>
              </a:lnSpc>
            </a:pPr>
            <a:r>
              <a:rPr lang="en-US" sz="2624">
                <a:solidFill>
                  <a:srgbClr val="FFFFFF"/>
                </a:solidFill>
                <a:latin typeface="Montserrat Semi-Bold Bold"/>
              </a:rPr>
              <a:t>Parthiv Chandran</a:t>
            </a:r>
          </a:p>
        </p:txBody>
      </p:sp>
      <p:sp>
        <p:nvSpPr>
          <p:cNvPr id="18" name="TextBox 18"/>
          <p:cNvSpPr txBox="1"/>
          <p:nvPr/>
        </p:nvSpPr>
        <p:spPr>
          <a:xfrm>
            <a:off x="10300574" y="6863283"/>
            <a:ext cx="3594618" cy="438152"/>
          </a:xfrm>
          <a:prstGeom prst="rect">
            <a:avLst/>
          </a:prstGeom>
        </p:spPr>
        <p:txBody>
          <a:bodyPr lIns="0" tIns="0" rIns="0" bIns="0" rtlCol="0" anchor="t">
            <a:spAutoFit/>
          </a:bodyPr>
          <a:lstStyle/>
          <a:p>
            <a:pPr algn="ctr">
              <a:lnSpc>
                <a:spcPts val="3674"/>
              </a:lnSpc>
            </a:pPr>
            <a:r>
              <a:rPr lang="en-US" sz="2624">
                <a:solidFill>
                  <a:srgbClr val="FFFFFF"/>
                </a:solidFill>
                <a:latin typeface="Montserrat Semi-Bold Bold"/>
              </a:rPr>
              <a:t>Nirupam Abhijith</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971137" y="594816"/>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571164" y="3973154"/>
            <a:ext cx="9218676" cy="9218676"/>
          </a:xfrm>
          <a:custGeom>
            <a:avLst/>
            <a:gdLst/>
            <a:ahLst/>
            <a:cxnLst/>
            <a:rect l="l" t="t" r="r" b="b"/>
            <a:pathLst>
              <a:path w="9218676" h="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a:grpSpLocks noChangeAspect="1"/>
          </p:cNvGrpSpPr>
          <p:nvPr/>
        </p:nvGrpSpPr>
        <p:grpSpPr>
          <a:xfrm>
            <a:off x="3224964" y="4105113"/>
            <a:ext cx="11475480" cy="11475480"/>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sp>
        <p:nvSpPr>
          <p:cNvPr id="6" name="Freeform 6"/>
          <p:cNvSpPr/>
          <p:nvPr/>
        </p:nvSpPr>
        <p:spPr>
          <a:xfrm>
            <a:off x="2895411" y="5181060"/>
            <a:ext cx="3811834" cy="1357966"/>
          </a:xfrm>
          <a:custGeom>
            <a:avLst/>
            <a:gdLst/>
            <a:ahLst/>
            <a:cxnLst/>
            <a:rect l="l" t="t" r="r" b="b"/>
            <a:pathLst>
              <a:path w="3811834" h="1357966">
                <a:moveTo>
                  <a:pt x="0" y="0"/>
                </a:moveTo>
                <a:lnTo>
                  <a:pt x="3811834" y="0"/>
                </a:lnTo>
                <a:lnTo>
                  <a:pt x="3811834" y="1357966"/>
                </a:lnTo>
                <a:lnTo>
                  <a:pt x="0" y="13579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TextBox 7"/>
          <p:cNvSpPr txBox="1"/>
          <p:nvPr/>
        </p:nvSpPr>
        <p:spPr>
          <a:xfrm>
            <a:off x="3077851" y="1478408"/>
            <a:ext cx="12132298" cy="1171214"/>
          </a:xfrm>
          <a:prstGeom prst="rect">
            <a:avLst/>
          </a:prstGeom>
        </p:spPr>
        <p:txBody>
          <a:bodyPr lIns="0" tIns="0" rIns="0" bIns="0" rtlCol="0" anchor="t">
            <a:spAutoFit/>
          </a:bodyPr>
          <a:lstStyle/>
          <a:p>
            <a:pPr algn="ctr">
              <a:lnSpc>
                <a:spcPts val="9468"/>
              </a:lnSpc>
            </a:pPr>
            <a:r>
              <a:rPr lang="en-US" sz="6763">
                <a:solidFill>
                  <a:srgbClr val="FFFFFF"/>
                </a:solidFill>
                <a:latin typeface="Neue Machina UltraBold"/>
              </a:rPr>
              <a:t>Products</a:t>
            </a:r>
          </a:p>
        </p:txBody>
      </p:sp>
      <p:sp>
        <p:nvSpPr>
          <p:cNvPr id="8" name="Freeform 8"/>
          <p:cNvSpPr/>
          <p:nvPr/>
        </p:nvSpPr>
        <p:spPr>
          <a:xfrm>
            <a:off x="11281957" y="5143500"/>
            <a:ext cx="3216307" cy="1145809"/>
          </a:xfrm>
          <a:custGeom>
            <a:avLst/>
            <a:gdLst/>
            <a:ahLst/>
            <a:cxnLst/>
            <a:rect l="l" t="t" r="r" b="b"/>
            <a:pathLst>
              <a:path w="3216307" h="1145809">
                <a:moveTo>
                  <a:pt x="0" y="0"/>
                </a:moveTo>
                <a:lnTo>
                  <a:pt x="3216306" y="0"/>
                </a:lnTo>
                <a:lnTo>
                  <a:pt x="3216306" y="1145809"/>
                </a:lnTo>
                <a:lnTo>
                  <a:pt x="0" y="114580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4195193" y="-4864633"/>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0" name="Freeform 10"/>
          <p:cNvSpPr/>
          <p:nvPr/>
        </p:nvSpPr>
        <p:spPr>
          <a:xfrm rot="10344677">
            <a:off x="-877637" y="-716602"/>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8"/>
            <a:stretch>
              <a:fillRect/>
            </a:stretch>
          </a:blipFill>
        </p:spPr>
      </p:sp>
      <p:sp>
        <p:nvSpPr>
          <p:cNvPr id="11" name="Freeform 11"/>
          <p:cNvSpPr/>
          <p:nvPr/>
        </p:nvSpPr>
        <p:spPr>
          <a:xfrm>
            <a:off x="15788974" y="1621283"/>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9"/>
            <a:stretch>
              <a:fillRect/>
            </a:stretch>
          </a:blipFill>
        </p:spPr>
      </p:sp>
      <p:sp>
        <p:nvSpPr>
          <p:cNvPr id="12" name="Freeform 12"/>
          <p:cNvSpPr/>
          <p:nvPr/>
        </p:nvSpPr>
        <p:spPr>
          <a:xfrm>
            <a:off x="5785757" y="5904254"/>
            <a:ext cx="6716487" cy="6708091"/>
          </a:xfrm>
          <a:custGeom>
            <a:avLst/>
            <a:gdLst/>
            <a:ahLst/>
            <a:cxnLst/>
            <a:rect l="l" t="t" r="r" b="b"/>
            <a:pathLst>
              <a:path w="6716487" h="6708091">
                <a:moveTo>
                  <a:pt x="0" y="0"/>
                </a:moveTo>
                <a:lnTo>
                  <a:pt x="6716486" y="0"/>
                </a:lnTo>
                <a:lnTo>
                  <a:pt x="6716486" y="6708092"/>
                </a:lnTo>
                <a:lnTo>
                  <a:pt x="0" y="6708092"/>
                </a:lnTo>
                <a:lnTo>
                  <a:pt x="0" y="0"/>
                </a:lnTo>
                <a:close/>
              </a:path>
            </a:pathLst>
          </a:custGeom>
          <a:blipFill>
            <a:blip r:embed="rId10"/>
            <a:stretch>
              <a:fillRect/>
            </a:stretch>
          </a:blipFill>
        </p:spPr>
      </p:sp>
      <p:sp>
        <p:nvSpPr>
          <p:cNvPr id="13" name="TextBox 13"/>
          <p:cNvSpPr txBox="1"/>
          <p:nvPr/>
        </p:nvSpPr>
        <p:spPr>
          <a:xfrm>
            <a:off x="3023124" y="5499909"/>
            <a:ext cx="3556409" cy="680988"/>
          </a:xfrm>
          <a:prstGeom prst="rect">
            <a:avLst/>
          </a:prstGeom>
        </p:spPr>
        <p:txBody>
          <a:bodyPr lIns="0" tIns="0" rIns="0" bIns="0" rtlCol="0" anchor="t">
            <a:spAutoFit/>
          </a:bodyPr>
          <a:lstStyle/>
          <a:p>
            <a:pPr algn="ctr">
              <a:lnSpc>
                <a:spcPts val="2780"/>
              </a:lnSpc>
            </a:pPr>
            <a:r>
              <a:rPr lang="en-US" sz="1986">
                <a:solidFill>
                  <a:srgbClr val="01204C"/>
                </a:solidFill>
                <a:latin typeface="Montserrat Bold"/>
              </a:rPr>
              <a:t>Music Recommendation</a:t>
            </a:r>
          </a:p>
          <a:p>
            <a:pPr algn="ctr">
              <a:lnSpc>
                <a:spcPts val="2780"/>
              </a:lnSpc>
              <a:spcBef>
                <a:spcPct val="0"/>
              </a:spcBef>
            </a:pPr>
            <a:r>
              <a:rPr lang="en-US" sz="1986">
                <a:solidFill>
                  <a:srgbClr val="01204C"/>
                </a:solidFill>
                <a:latin typeface="Montserrat Bold"/>
              </a:rPr>
              <a:t>based on real time emotion</a:t>
            </a:r>
          </a:p>
        </p:txBody>
      </p:sp>
      <p:sp>
        <p:nvSpPr>
          <p:cNvPr id="14" name="TextBox 14"/>
          <p:cNvSpPr txBox="1"/>
          <p:nvPr/>
        </p:nvSpPr>
        <p:spPr>
          <a:xfrm>
            <a:off x="11463253" y="5322372"/>
            <a:ext cx="2853714" cy="872034"/>
          </a:xfrm>
          <a:prstGeom prst="rect">
            <a:avLst/>
          </a:prstGeom>
        </p:spPr>
        <p:txBody>
          <a:bodyPr lIns="0" tIns="0" rIns="0" bIns="0" rtlCol="0" anchor="t">
            <a:spAutoFit/>
          </a:bodyPr>
          <a:lstStyle/>
          <a:p>
            <a:pPr algn="ctr">
              <a:lnSpc>
                <a:spcPts val="3438"/>
              </a:lnSpc>
              <a:spcBef>
                <a:spcPct val="0"/>
              </a:spcBef>
            </a:pPr>
            <a:r>
              <a:rPr lang="en-US" sz="2455" dirty="0" smtClean="0">
                <a:solidFill>
                  <a:srgbClr val="01204C"/>
                </a:solidFill>
                <a:latin typeface="Montserrat Bold"/>
              </a:rPr>
              <a:t>Spotify playlist recommendation</a:t>
            </a:r>
            <a:endParaRPr lang="en-US" sz="2455" dirty="0">
              <a:solidFill>
                <a:srgbClr val="01204C"/>
              </a:solidFill>
              <a:latin typeface="Montserrat Bo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977353" y="1761101"/>
            <a:ext cx="12524823" cy="1029480"/>
          </a:xfrm>
          <a:prstGeom prst="rect">
            <a:avLst/>
          </a:prstGeom>
        </p:spPr>
        <p:txBody>
          <a:bodyPr lIns="0" tIns="0" rIns="0" bIns="0" rtlCol="0" anchor="t">
            <a:spAutoFit/>
          </a:bodyPr>
          <a:lstStyle/>
          <a:p>
            <a:pPr>
              <a:lnSpc>
                <a:spcPts val="8357"/>
              </a:lnSpc>
            </a:pPr>
            <a:r>
              <a:rPr lang="en-US" sz="5969" u="sng">
                <a:solidFill>
                  <a:srgbClr val="FFFFFF"/>
                </a:solidFill>
                <a:latin typeface="Neue Machina UltraBold"/>
              </a:rPr>
              <a:t>Real-Time Recommendations</a:t>
            </a:r>
          </a:p>
        </p:txBody>
      </p:sp>
      <p:sp>
        <p:nvSpPr>
          <p:cNvPr id="9" name="TextBox 9"/>
          <p:cNvSpPr txBox="1"/>
          <p:nvPr/>
        </p:nvSpPr>
        <p:spPr>
          <a:xfrm>
            <a:off x="977353" y="3047002"/>
            <a:ext cx="11887695" cy="2897904"/>
          </a:xfrm>
          <a:prstGeom prst="rect">
            <a:avLst/>
          </a:prstGeom>
        </p:spPr>
        <p:txBody>
          <a:bodyPr lIns="0" tIns="0" rIns="0" bIns="0" rtlCol="0" anchor="t">
            <a:spAutoFit/>
          </a:bodyPr>
          <a:lstStyle/>
          <a:p>
            <a:pPr>
              <a:lnSpc>
                <a:spcPts val="4647"/>
              </a:lnSpc>
            </a:pPr>
            <a:r>
              <a:rPr lang="en-US" sz="3319">
                <a:solidFill>
                  <a:srgbClr val="FFFFFF"/>
                </a:solidFill>
                <a:latin typeface="Montserrat"/>
              </a:rPr>
              <a:t>Real-Time Recommendations are a core feature of the system. The system continuously updates the user's emotional state and recommends music in real-time. This ensures that the music recommendations are always relevant and match the user's current mood.</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sp>
      <p:sp>
        <p:nvSpPr>
          <p:cNvPr id="8" name="TextBox 8"/>
          <p:cNvSpPr txBox="1"/>
          <p:nvPr/>
        </p:nvSpPr>
        <p:spPr>
          <a:xfrm>
            <a:off x="3865982" y="1447801"/>
            <a:ext cx="3889343" cy="2086755"/>
          </a:xfrm>
          <a:prstGeom prst="rect">
            <a:avLst/>
          </a:prstGeom>
        </p:spPr>
        <p:txBody>
          <a:bodyPr lIns="0" tIns="0" rIns="0" bIns="0" rtlCol="0" anchor="t">
            <a:spAutoFit/>
          </a:bodyPr>
          <a:lstStyle/>
          <a:p>
            <a:pPr>
              <a:lnSpc>
                <a:spcPts val="8357"/>
              </a:lnSpc>
            </a:pPr>
            <a:r>
              <a:rPr lang="en-US" sz="5969" u="sng">
                <a:solidFill>
                  <a:srgbClr val="FFFFFF"/>
                </a:solidFill>
                <a:latin typeface="Neue Machina UltraBold"/>
              </a:rPr>
              <a:t>Benefits</a:t>
            </a:r>
          </a:p>
          <a:p>
            <a:pPr>
              <a:lnSpc>
                <a:spcPts val="8357"/>
              </a:lnSpc>
            </a:pPr>
            <a:endParaRPr lang="en-US" sz="5969" u="sng">
              <a:solidFill>
                <a:srgbClr val="FFFFFF"/>
              </a:solidFill>
              <a:latin typeface="Neue Machina UltraBold"/>
            </a:endParaRPr>
          </a:p>
        </p:txBody>
      </p:sp>
      <p:sp>
        <p:nvSpPr>
          <p:cNvPr id="9" name="TextBox 9"/>
          <p:cNvSpPr txBox="1"/>
          <p:nvPr/>
        </p:nvSpPr>
        <p:spPr>
          <a:xfrm>
            <a:off x="977353" y="2495941"/>
            <a:ext cx="11887695" cy="5237967"/>
          </a:xfrm>
          <a:prstGeom prst="rect">
            <a:avLst/>
          </a:prstGeom>
        </p:spPr>
        <p:txBody>
          <a:bodyPr lIns="0" tIns="0" rIns="0" bIns="0" rtlCol="0" anchor="t">
            <a:spAutoFit/>
          </a:bodyPr>
          <a:lstStyle/>
          <a:p>
            <a:pPr>
              <a:lnSpc>
                <a:spcPts val="4647"/>
              </a:lnSpc>
            </a:pPr>
            <a:r>
              <a:rPr lang="en-US" sz="3319">
                <a:solidFill>
                  <a:srgbClr val="FFFFFF"/>
                </a:solidFill>
                <a:latin typeface="Montserrat"/>
              </a:rPr>
              <a:t>Benefits of the system include enhanced music listening experience, improved emotional well-being, and increased productivity. The system can also be integrated with other applications such as fitness and meditation apps to provide a holistic experience for users. The system can be used by individuals, businesses, and organizations to improve the well-being of their users.</a:t>
            </a:r>
          </a:p>
          <a:p>
            <a:pPr>
              <a:lnSpc>
                <a:spcPts val="4647"/>
              </a:lnSpc>
            </a:pPr>
            <a:endParaRPr lang="en-US" sz="3319">
              <a:solidFill>
                <a:srgbClr val="FFFFFF"/>
              </a:solidFill>
              <a:latin typeface="Montserra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rot="5400000">
            <a:off x="10317265" y="181685"/>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sp>
      <p:sp>
        <p:nvSpPr>
          <p:cNvPr id="6" name="TextBox 6"/>
          <p:cNvSpPr txBox="1"/>
          <p:nvPr/>
        </p:nvSpPr>
        <p:spPr>
          <a:xfrm>
            <a:off x="4433507" y="4272527"/>
            <a:ext cx="8148349" cy="1685570"/>
          </a:xfrm>
          <a:prstGeom prst="rect">
            <a:avLst/>
          </a:prstGeom>
        </p:spPr>
        <p:txBody>
          <a:bodyPr lIns="0" tIns="0" rIns="0" bIns="0" rtlCol="0" anchor="t">
            <a:spAutoFit/>
          </a:bodyPr>
          <a:lstStyle/>
          <a:p>
            <a:pPr>
              <a:lnSpc>
                <a:spcPts val="13667"/>
              </a:lnSpc>
            </a:pPr>
            <a:r>
              <a:rPr lang="en-US" sz="9762">
                <a:solidFill>
                  <a:srgbClr val="FFFFFF"/>
                </a:solidFill>
                <a:latin typeface="Neue Machina UltraBold"/>
              </a:rPr>
              <a:t>Thank You</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336</TotalTime>
  <Words>316</Words>
  <Application>Microsoft Office PowerPoint</Application>
  <PresentationFormat>Custom</PresentationFormat>
  <Paragraphs>25</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Calibri</vt:lpstr>
      <vt:lpstr>Arial</vt:lpstr>
      <vt:lpstr>Montserrat Bold</vt:lpstr>
      <vt:lpstr>Montserrat</vt:lpstr>
      <vt:lpstr>Neue Machina UltraBold</vt:lpstr>
      <vt:lpstr>Montserrat Semi-Bold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Purple Futuristic Modern 3D Tech Company Business Presentation</dc:title>
  <cp:lastModifiedBy>HP</cp:lastModifiedBy>
  <cp:revision>5</cp:revision>
  <dcterms:created xsi:type="dcterms:W3CDTF">2006-08-16T00:00:00Z</dcterms:created>
  <dcterms:modified xsi:type="dcterms:W3CDTF">2023-06-19T11:49:05Z</dcterms:modified>
  <dc:identifier>DAFmPHIeMpU</dc:identifier>
</cp:coreProperties>
</file>